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7"/>
  </p:notesMasterIdLst>
  <p:handoutMasterIdLst>
    <p:handoutMasterId r:id="rId68"/>
  </p:handoutMasterIdLst>
  <p:sldIdLst>
    <p:sldId id="256" r:id="rId2"/>
    <p:sldId id="269"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3" r:id="rId43"/>
    <p:sldId id="373" r:id="rId44"/>
    <p:sldId id="374" r:id="rId45"/>
    <p:sldId id="375" r:id="rId46"/>
    <p:sldId id="308" r:id="rId47"/>
    <p:sldId id="309" r:id="rId48"/>
    <p:sldId id="395" r:id="rId49"/>
    <p:sldId id="283" r:id="rId50"/>
    <p:sldId id="382" r:id="rId51"/>
    <p:sldId id="298" r:id="rId52"/>
    <p:sldId id="325" r:id="rId53"/>
    <p:sldId id="306" r:id="rId54"/>
    <p:sldId id="372" r:id="rId55"/>
    <p:sldId id="303" r:id="rId56"/>
    <p:sldId id="304" r:id="rId57"/>
    <p:sldId id="396" r:id="rId58"/>
    <p:sldId id="339" r:id="rId59"/>
    <p:sldId id="330" r:id="rId60"/>
    <p:sldId id="315" r:id="rId61"/>
    <p:sldId id="316" r:id="rId62"/>
    <p:sldId id="376" r:id="rId63"/>
    <p:sldId id="377" r:id="rId64"/>
    <p:sldId id="321" r:id="rId65"/>
    <p:sldId id="266"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86" d="100"/>
          <a:sy n="86" d="100"/>
        </p:scale>
        <p:origin x="562" y="58"/>
      </p:cViewPr>
      <p:guideLst>
        <p:guide orient="horz" pos="2160"/>
        <p:guide pos="384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2/24/2021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6400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600" dirty="0">
                <a:solidFill>
                  <a:srgbClr val="000000"/>
                </a:solidFill>
                <a:latin typeface="Calibri" pitchFamily="34" charset="0"/>
                <a:cs typeface="Arial" pitchFamily="34" charset="0"/>
              </a:rPr>
              <a:t>TM Raspberry Pi Foundation  www.raspberrypi.org</a:t>
            </a:r>
            <a:endParaRPr lang="en-US" altLang="en-US" sz="600" dirty="0">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8458200" y="4813904"/>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a:xfrm>
            <a:off x="457200" y="1673352"/>
            <a:ext cx="5537200" cy="4718304"/>
          </a:xfrm>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a:xfrm>
            <a:off x="6197600" y="1673352"/>
            <a:ext cx="5689600" cy="4718304"/>
          </a:xfrm>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1352550" y="5184648"/>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4572002"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7480300" y="4628253"/>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7404100" y="4648409"/>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2381250" y="4973137"/>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4800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3099576"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9906000" y="5368500"/>
            <a:ext cx="2286000" cy="14895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16330"/>
            <a:ext cx="2438400" cy="175647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Dynamic interactive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9655629" y="4499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5546632" y="5184649"/>
            <a:ext cx="3683923" cy="1627066"/>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1600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2503838"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02383" y="406631"/>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1711982" y="1053738"/>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4226582" y="1031215"/>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1524428" y="2525478"/>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940582" y="3949118"/>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4226582" y="3900685"/>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910845" y="5650118"/>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4226582" y="5665207"/>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3776974" y="2520883"/>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8530521" y="5029200"/>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9230577" y="5370985"/>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7739638" y="2419052"/>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9067800" y="3105834"/>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6741366" y="533401"/>
            <a:ext cx="3698035" cy="1323439"/>
          </a:xfrm>
          <a:prstGeom prst="rect">
            <a:avLst/>
          </a:prstGeom>
          <a:noFill/>
        </p:spPr>
        <p:txBody>
          <a:bodyPr wrap="square" rtlCol="0">
            <a:spAutoFit/>
          </a:bodyPr>
          <a:lstStyle/>
          <a:p>
            <a:r>
              <a:rPr lang="en-US" sz="4000" dirty="0">
                <a:solidFill>
                  <a:srgbClr val="0070C0"/>
                </a:solidFill>
              </a:rPr>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1524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1590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3190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1981200" y="2021645"/>
            <a:ext cx="8610600" cy="4876800"/>
          </a:xfrm>
        </p:spPr>
        <p:txBody>
          <a:bodyPr>
            <a:normAutofit/>
          </a:bodyPr>
          <a:lstStyle/>
          <a:p>
            <a:pPr mar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1981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Older than version 3, Raspberry Pi SDHC 32GB is the maximum sized.  For the Newer Pi’s 256GB SDXC can be used.</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1981200" y="150926"/>
            <a:ext cx="8229600" cy="990600"/>
          </a:xfrm>
        </p:spPr>
        <p:txBody>
          <a:bodyPr>
            <a:normAutofit fontScale="90000"/>
          </a:bodyPr>
          <a:lstStyle/>
          <a:p>
            <a:r>
              <a:rPr lang="en-US" dirty="0"/>
              <a:t>Raspberry Pi Raspbian (Debian)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152326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957"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24941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250794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502"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03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471566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472943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850" y="318678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174"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18" y="319758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17" y="3211352"/>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310" y="393709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09" y="395086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966"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155"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83" y="394597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1524000" y="5270461"/>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2510000"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3321208" y="5216709"/>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5148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5486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8836168"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9122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7129455"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7584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093" y="471076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252244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18189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219" y="3945975"/>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90600"/>
          </a:xfrm>
        </p:spPr>
        <p:txBody>
          <a:bodyPr/>
          <a:lstStyle/>
          <a:p>
            <a:pPr algn="ctr"/>
            <a:r>
              <a:rPr lang="en-US" dirty="0"/>
              <a:t>How do you create SD Card Images</a:t>
            </a:r>
          </a:p>
        </p:txBody>
      </p:sp>
      <p:sp>
        <p:nvSpPr>
          <p:cNvPr id="3" name="TextBox 2"/>
          <p:cNvSpPr txBox="1"/>
          <p:nvPr/>
        </p:nvSpPr>
        <p:spPr>
          <a:xfrm>
            <a:off x="4038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1843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5410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5410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81000" y="1676399"/>
            <a:ext cx="8458200" cy="4876800"/>
          </a:xfrm>
        </p:spPr>
        <p:txBody>
          <a:bodyPr>
            <a:normAutofit fontScale="92500" lnSpcReduction="20000"/>
          </a:bodyPr>
          <a:lstStyle/>
          <a:p>
            <a:r>
              <a:rPr lang="en-US" dirty="0"/>
              <a:t>Your project and programming</a:t>
            </a:r>
          </a:p>
          <a:p>
            <a:r>
              <a:rPr lang="en-US" dirty="0"/>
              <a:t>Different embedded systems</a:t>
            </a:r>
          </a:p>
          <a:p>
            <a:r>
              <a:rPr lang="en-US" dirty="0"/>
              <a:t>Raspberry Pi Versions.</a:t>
            </a:r>
          </a:p>
          <a:p>
            <a:r>
              <a:rPr lang="en-US" dirty="0"/>
              <a:t>Tips and Tools for the Raspberry Pi</a:t>
            </a:r>
          </a:p>
          <a:p>
            <a:r>
              <a:rPr lang="en-US" dirty="0"/>
              <a:t>How to install and update your own “Distro”</a:t>
            </a:r>
          </a:p>
          <a:p>
            <a:r>
              <a:rPr lang="en-US" dirty="0"/>
              <a:t>Hook up and tour of the standard Linux desktop</a:t>
            </a:r>
          </a:p>
          <a:p>
            <a:r>
              <a:rPr lang="en-US" dirty="0"/>
              <a:t>Raspberry Pi Packages</a:t>
            </a:r>
          </a:p>
          <a:p>
            <a:r>
              <a:rPr lang="en-US" dirty="0"/>
              <a:t>Raspberry Pi and Web and LAMP stack</a:t>
            </a:r>
          </a:p>
          <a:p>
            <a:r>
              <a:rPr lang="en-US" dirty="0"/>
              <a:t>Somethings the Raspberry Pi can do with USB hardware</a:t>
            </a:r>
          </a:p>
          <a:p>
            <a:r>
              <a:rPr lang="en-US" dirty="0"/>
              <a:t>Raspberry Pi Addon Hardware</a:t>
            </a:r>
          </a:p>
          <a:p>
            <a:pPr lvl="1"/>
            <a:r>
              <a:rPr lang="en-US" dirty="0"/>
              <a:t>Built in interfaces for camera and display</a:t>
            </a:r>
          </a:p>
          <a:p>
            <a:pPr lvl="1"/>
            <a:r>
              <a:rPr lang="en-US" dirty="0"/>
              <a:t>Hats and bonnets</a:t>
            </a:r>
          </a:p>
          <a:p>
            <a:pPr lvl="1"/>
            <a:r>
              <a:rPr lang="en-US" dirty="0"/>
              <a:t>Other Addon Boards</a:t>
            </a:r>
          </a:p>
          <a:p>
            <a:r>
              <a:rPr lang="en-US" dirty="0"/>
              <a:t>Hands on exercise running and programming the Raspberry Pi</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8494" y="381001"/>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5791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en-US" altLang="en-US" sz="800" dirty="0">
                <a:solidFill>
                  <a:srgbClr val="000000"/>
                </a:solidFill>
                <a:latin typeface="Calibri" pitchFamily="34" charset="0"/>
                <a:cs typeface="Arial" pitchFamily="34" charset="0"/>
              </a:rPr>
              <a:t>TM Raspberry Pi Foundation  www.raspberrypi.org</a:t>
            </a:r>
            <a:endParaRPr lang="en-US" altLang="en-US" sz="800" dirty="0">
              <a:latin typeface="Arial" pitchFamily="34" charset="0"/>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784919" y="1742731"/>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9070722" y="1463352"/>
            <a:ext cx="2816478" cy="2964389"/>
          </a:xfrm>
          <a:prstGeom prst="rect">
            <a:avLst/>
          </a:prstGeom>
        </p:spPr>
      </p:pic>
    </p:spTree>
    <p:extLst>
      <p:ext uri="{BB962C8B-B14F-4D97-AF65-F5344CB8AC3E}">
        <p14:creationId xmlns:p14="http://schemas.microsoft.com/office/powerpoint/2010/main" val="3439816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29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72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7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96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01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191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2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5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7620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3657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5718780"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3276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pPr marL="457200" indent="-457200">
              <a:buFont typeface="+mj-lt"/>
              <a:buAutoNum type="arabicPeriod"/>
            </a:pPr>
            <a:r>
              <a:rPr lang="en-US" dirty="0"/>
              <a:t>Round up the components.  Pi, HDMI cable and display, power supply, power cable, USB mouse and USB keyboard.</a:t>
            </a:r>
          </a:p>
          <a:p>
            <a:pPr marL="457200" indent="-457200">
              <a:buFont typeface="+mj-lt"/>
              <a:buAutoNum type="arabicPeriod"/>
            </a:pPr>
            <a:r>
              <a:rPr lang="en-US" dirty="0"/>
              <a:t>Plug in the HDMI to the display and Raspberry Pi.</a:t>
            </a:r>
          </a:p>
          <a:p>
            <a:pPr marL="457200" indent="-457200">
              <a:buFont typeface="+mj-lt"/>
              <a:buAutoNum type="arabicPeriod"/>
            </a:pPr>
            <a:r>
              <a:rPr lang="en-US" dirty="0"/>
              <a:t>Plug in USB mouse and keyboard.</a:t>
            </a:r>
          </a:p>
          <a:p>
            <a:pPr marL="457200" indent="-457200">
              <a:buFont typeface="+mj-lt"/>
              <a:buAutoNum type="arabicPeriod"/>
            </a:pPr>
            <a:r>
              <a:rPr lang="en-US" dirty="0"/>
              <a:t>Plug in power cable on Raspberry Pi end, and then plug in power.</a:t>
            </a:r>
          </a:p>
          <a:p>
            <a:pPr marL="457200" indent="-457200">
              <a:buFont typeface="+mj-lt"/>
              <a:buAutoNum type="arabicPeriod"/>
            </a:pPr>
            <a:r>
              <a:rPr lang="en-US" dirty="0"/>
              <a:t>Watch HDMI display and make sure it is booting.</a:t>
            </a:r>
          </a:p>
          <a:p>
            <a:pPr marL="457200" indent="-457200">
              <a:buFont typeface="+mj-lt"/>
              <a:buAutoNum type="arabicPeriod"/>
            </a:pPr>
            <a:r>
              <a:rPr lang="en-US" dirty="0"/>
              <a:t>If it is not booting unplug power and check the SD card.</a:t>
            </a:r>
          </a:p>
          <a:p>
            <a:pPr marL="457200" indent="-457200">
              <a:buFont typeface="+mj-lt"/>
              <a:buAutoNum type="arabicPeriod"/>
            </a:pPr>
            <a:r>
              <a:rPr lang="en-US" dirty="0"/>
              <a:t>Do not Plug in or remove hardware components while the Pi is powered! It can cause flash corruption.  </a:t>
            </a:r>
          </a:p>
          <a:p>
            <a:pPr marL="457200" indent="-457200">
              <a:buFont typeface="+mj-lt"/>
              <a:buAutoNum type="arabicPeriod"/>
            </a:pPr>
            <a:r>
              <a:rPr lang="en-US" dirty="0"/>
              <a:t>To prevent SD card corruption, use the Power Down via GUI or “</a:t>
            </a:r>
            <a:r>
              <a:rPr lang="en-US" dirty="0" err="1"/>
              <a:t>sudo</a:t>
            </a:r>
            <a:r>
              <a:rPr lang="en-US" dirty="0"/>
              <a:t> </a:t>
            </a:r>
            <a:r>
              <a:rPr lang="en-US" dirty="0" err="1"/>
              <a:t>poweroff</a:t>
            </a:r>
            <a:r>
              <a:rPr lang="en-US" dirty="0"/>
              <a:t>”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717" y="1398124"/>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02549"/>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8998064" y="1294394"/>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4267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3276601"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92" y="4233820"/>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1" y="4233820"/>
            <a:ext cx="3511664" cy="2306477"/>
          </a:xfrm>
          <a:prstGeom prst="rect">
            <a:avLst/>
          </a:prstGeom>
        </p:spPr>
      </p:pic>
      <p:sp>
        <p:nvSpPr>
          <p:cNvPr id="3" name="TextBox 2">
            <a:extLst>
              <a:ext uri="{FF2B5EF4-FFF2-40B4-BE49-F238E27FC236}">
                <a16:creationId xmlns:a16="http://schemas.microsoft.com/office/drawing/2014/main" id="{0D3CCAD9-EF9C-49BF-835A-18386AE165CA}"/>
              </a:ext>
            </a:extLst>
          </p:cNvPr>
          <p:cNvSpPr txBox="1"/>
          <p:nvPr/>
        </p:nvSpPr>
        <p:spPr>
          <a:xfrm>
            <a:off x="9601200" y="1524000"/>
            <a:ext cx="2209800" cy="923330"/>
          </a:xfrm>
          <a:prstGeom prst="rect">
            <a:avLst/>
          </a:prstGeom>
          <a:noFill/>
        </p:spPr>
        <p:txBody>
          <a:bodyPr wrap="square" rtlCol="0">
            <a:spAutoFit/>
          </a:bodyPr>
          <a:lstStyle/>
          <a:p>
            <a:r>
              <a:rPr lang="en-US" dirty="0"/>
              <a:t>Do not use the Default password. You </a:t>
            </a:r>
            <a:r>
              <a:rPr lang="en-US" b="1" dirty="0"/>
              <a:t>will</a:t>
            </a:r>
            <a:r>
              <a:rPr lang="en-US" dirty="0"/>
              <a:t> be hacked!</a:t>
            </a:r>
          </a:p>
        </p:txBody>
      </p:sp>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4191001"/>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4"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36" y="1524000"/>
            <a:ext cx="3671893" cy="2431096"/>
          </a:xfrm>
          <a:prstGeom prst="rect">
            <a:avLst/>
          </a:prstGeom>
        </p:spPr>
      </p:pic>
      <p:sp>
        <p:nvSpPr>
          <p:cNvPr id="3" name="TextBox 2">
            <a:extLst>
              <a:ext uri="{FF2B5EF4-FFF2-40B4-BE49-F238E27FC236}">
                <a16:creationId xmlns:a16="http://schemas.microsoft.com/office/drawing/2014/main" id="{50B84EA9-E7BB-4005-AC6D-D8D549A3D346}"/>
              </a:ext>
            </a:extLst>
          </p:cNvPr>
          <p:cNvSpPr txBox="1"/>
          <p:nvPr/>
        </p:nvSpPr>
        <p:spPr>
          <a:xfrm>
            <a:off x="4114800" y="2424645"/>
            <a:ext cx="2127570" cy="369332"/>
          </a:xfrm>
          <a:prstGeom prst="rect">
            <a:avLst/>
          </a:prstGeom>
          <a:noFill/>
        </p:spPr>
        <p:txBody>
          <a:bodyPr wrap="none" rtlCol="0">
            <a:spAutoFit/>
          </a:bodyPr>
          <a:lstStyle/>
          <a:p>
            <a:r>
              <a:rPr lang="en-US" dirty="0"/>
              <a:t>Takes 5 minutes -&gt;</a:t>
            </a:r>
          </a:p>
        </p:txBody>
      </p:sp>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1905001" y="1295401"/>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520067"/>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643"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3" y="1600200"/>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600200"/>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32957"/>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8481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8517622" y="4409697"/>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5686426" y="1981201"/>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2286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3962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2057400" y="3505201"/>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4648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3124200" y="2209801"/>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1800225" y="1720334"/>
            <a:ext cx="8305800" cy="369332"/>
          </a:xfrm>
          <a:prstGeom prst="rect">
            <a:avLst/>
          </a:prstGeom>
          <a:noFill/>
        </p:spPr>
        <p:txBody>
          <a:bodyPr wrap="square">
            <a:spAutoFit/>
          </a:bodyPr>
          <a:lstStyle/>
          <a:p>
            <a:r>
              <a:rPr lang="en-US" dirty="0"/>
              <a:t>For Remote access set up an account. </a:t>
            </a:r>
            <a:r>
              <a:rPr lang="en-US" dirty="0">
                <a:hlinkClick r:id="rId3"/>
              </a:rPr>
              <a:t>https://www.realvnc.com/en/raspberrypi/</a:t>
            </a:r>
            <a:r>
              <a:rPr lang="en-US"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2667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1752600" y="4648201"/>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152400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2324375"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6553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7391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6629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7467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Windows Tools</a:t>
            </a:r>
          </a:p>
        </p:txBody>
      </p:sp>
      <p:sp>
        <p:nvSpPr>
          <p:cNvPr id="4" name="Rectangle 3"/>
          <p:cNvSpPr/>
          <p:nvPr/>
        </p:nvSpPr>
        <p:spPr>
          <a:xfrm>
            <a:off x="5080338"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00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1" y="1524001"/>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4906" y="4109060"/>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58000" y="2019085"/>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838200" y="1541417"/>
            <a:ext cx="10515600"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838200" y="2184873"/>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609403" y="2171457"/>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8534400" y="2892448"/>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1996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1905000" y="5086290"/>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3200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982"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4419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1981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2057400" y="1254324"/>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1752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1981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2590800" y="2819401"/>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2590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2209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5334000" y="1524001"/>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2590800" y="4233268"/>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2590801"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424016"/>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2895600" y="1600199"/>
            <a:ext cx="6036758" cy="5189765"/>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1981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1905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1905001" y="4090749"/>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6400802" y="3399520"/>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7467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4900614"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6400801"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1867638"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6096002"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7391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2271631"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152400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3876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8077200" y="3048001"/>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2514601"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3124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2514601"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9" idx="2"/>
          </p:cNvCxnSpPr>
          <p:nvPr/>
        </p:nvCxnSpPr>
        <p:spPr>
          <a:xfrm>
            <a:off x="5400700"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7696200" y="1371600"/>
            <a:ext cx="1447800" cy="381000"/>
          </a:xfrm>
          <a:prstGeom prst="rect">
            <a:avLst/>
          </a:prstGeom>
          <a:noFill/>
        </p:spPr>
        <p:txBody>
          <a:bodyPr wrap="square" rtlCol="0">
            <a:spAutoFit/>
          </a:bodyPr>
          <a:lstStyle/>
          <a:p>
            <a:pPr algn="r"/>
            <a:r>
              <a:rPr lang="en-US" dirty="0"/>
              <a:t>Then Run it</a:t>
            </a:r>
          </a:p>
        </p:txBody>
      </p:sp>
      <p:sp>
        <p:nvSpPr>
          <p:cNvPr id="9" name="TextBox 8">
            <a:extLst>
              <a:ext uri="{FF2B5EF4-FFF2-40B4-BE49-F238E27FC236}">
                <a16:creationId xmlns:a16="http://schemas.microsoft.com/office/drawing/2014/main" id="{B2F41812-21CA-4600-BF70-DF925AED0C33}"/>
              </a:ext>
            </a:extLst>
          </p:cNvPr>
          <p:cNvSpPr txBox="1"/>
          <p:nvPr/>
        </p:nvSpPr>
        <p:spPr>
          <a:xfrm>
            <a:off x="4365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7315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5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1981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2761"/>
            <a:ext cx="8229600" cy="990600"/>
          </a:xfrm>
        </p:spPr>
        <p:txBody>
          <a:bodyPr/>
          <a:lstStyle/>
          <a:p>
            <a:r>
              <a:rPr lang="en-US" dirty="0"/>
              <a:t>*GPIO Pin out</a:t>
            </a:r>
          </a:p>
        </p:txBody>
      </p:sp>
      <p:sp>
        <p:nvSpPr>
          <p:cNvPr id="5" name="TextBox 4"/>
          <p:cNvSpPr txBox="1"/>
          <p:nvPr/>
        </p:nvSpPr>
        <p:spPr>
          <a:xfrm>
            <a:off x="5732418" y="58095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5715001"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1828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5732418" y="5699897"/>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2005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6149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1987592"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2028396" y="4419601"/>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8458200" y="2667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8534399" y="3276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as Wireless Access Point</a:t>
            </a:r>
          </a:p>
        </p:txBody>
      </p:sp>
      <p:sp>
        <p:nvSpPr>
          <p:cNvPr id="4" name="TextBox 3"/>
          <p:cNvSpPr txBox="1"/>
          <p:nvPr/>
        </p:nvSpPr>
        <p:spPr>
          <a:xfrm>
            <a:off x="1752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3429000" y="1371600"/>
            <a:ext cx="5137698" cy="4876800"/>
          </a:xfrm>
        </p:spPr>
      </p:pic>
      <p:sp>
        <p:nvSpPr>
          <p:cNvPr id="3" name="TextBox 2">
            <a:extLst>
              <a:ext uri="{FF2B5EF4-FFF2-40B4-BE49-F238E27FC236}">
                <a16:creationId xmlns:a16="http://schemas.microsoft.com/office/drawing/2014/main" id="{74511E7F-16C7-4813-9736-A0373129F1A4}"/>
              </a:ext>
            </a:extLst>
          </p:cNvPr>
          <p:cNvSpPr txBox="1"/>
          <p:nvPr/>
        </p:nvSpPr>
        <p:spPr>
          <a:xfrm flipH="1">
            <a:off x="7393216" y="5147400"/>
            <a:ext cx="4189183" cy="369332"/>
          </a:xfrm>
          <a:prstGeom prst="rect">
            <a:avLst/>
          </a:prstGeom>
          <a:noFill/>
        </p:spPr>
        <p:txBody>
          <a:bodyPr wrap="square" rtlCol="0">
            <a:spAutoFit/>
          </a:bodyPr>
          <a:lstStyle/>
          <a:p>
            <a:r>
              <a:rPr lang="en-US" dirty="0"/>
              <a:t>Can control network access and traffic</a:t>
            </a:r>
          </a:p>
        </p:txBody>
      </p:sp>
    </p:spTree>
    <p:extLst>
      <p:ext uri="{BB962C8B-B14F-4D97-AF65-F5344CB8AC3E}">
        <p14:creationId xmlns:p14="http://schemas.microsoft.com/office/powerpoint/2010/main" val="311617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1828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3847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3018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3018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3073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8153401"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3073720" y="1600201"/>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84300"/>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4648200" y="3848270"/>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ADI Pluto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2393732"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4495800" y="0"/>
            <a:ext cx="3124200" cy="381000"/>
          </a:xfrm>
          <a:prstGeom prst="rect">
            <a:avLst/>
          </a:prstGeom>
          <a:noFill/>
        </p:spPr>
        <p:txBody>
          <a:bodyPr wrap="square" rtlCol="0">
            <a:spAutoFit/>
          </a:bodyPr>
          <a:lstStyle/>
          <a:p>
            <a:pPr algn="ctr"/>
            <a:r>
              <a:rPr lang="en-US" dirty="0"/>
              <a:t>Addon Hardware</a:t>
            </a:r>
          </a:p>
        </p:txBody>
      </p:sp>
      <p:sp>
        <p:nvSpPr>
          <p:cNvPr id="3" name="TextBox 2">
            <a:extLst>
              <a:ext uri="{FF2B5EF4-FFF2-40B4-BE49-F238E27FC236}">
                <a16:creationId xmlns:a16="http://schemas.microsoft.com/office/drawing/2014/main" id="{07C4E812-06C4-4F47-9522-11205DD0D3DC}"/>
              </a:ext>
            </a:extLst>
          </p:cNvPr>
          <p:cNvSpPr txBox="1"/>
          <p:nvPr/>
        </p:nvSpPr>
        <p:spPr>
          <a:xfrm>
            <a:off x="6248400" y="6448887"/>
            <a:ext cx="5791200" cy="381000"/>
          </a:xfrm>
          <a:prstGeom prst="rect">
            <a:avLst/>
          </a:prstGeom>
          <a:noFill/>
        </p:spPr>
        <p:txBody>
          <a:bodyPr wrap="square" rtlCol="0">
            <a:spAutoFit/>
          </a:bodyPr>
          <a:lstStyle/>
          <a:p>
            <a:r>
              <a:rPr lang="en-US" dirty="0"/>
              <a:t>Thanks to Jon Kraft of ADI</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2971800" y="1418536"/>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8915400" y="5181827"/>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1190802" y="5164867"/>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4763506" y="5220483"/>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4785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8770686"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1172254" y="4849449"/>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50217"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1" y="1295401"/>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2101"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4529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3581401" y="3478374"/>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1955800" y="1295400"/>
            <a:ext cx="8229600" cy="48768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46414" y="1828801"/>
            <a:ext cx="7164086" cy="4267199"/>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7480300" y="19050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7908653" y="1600199"/>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1981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4622996" y="3581401"/>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2247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7924801"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5562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5867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a:xfrm>
            <a:off x="152400" y="457200"/>
            <a:ext cx="11963400" cy="838200"/>
          </a:xfrm>
        </p:spPr>
        <p:txBody>
          <a:bodyPr>
            <a:normAutofit fontScale="90000"/>
          </a:bodyPr>
          <a:lstStyle/>
          <a:p>
            <a:r>
              <a:rPr lang="en-US" dirty="0"/>
              <a:t>GUIs via Python </a:t>
            </a:r>
            <a:r>
              <a:rPr lang="en-US" dirty="0" err="1"/>
              <a:t>Tkinter</a:t>
            </a:r>
            <a:r>
              <a:rPr lang="en-US" dirty="0"/>
              <a:t>, matplotlib, </a:t>
            </a:r>
            <a:r>
              <a:rPr lang="en-US" dirty="0" err="1"/>
              <a:t>Pygame</a:t>
            </a:r>
            <a:r>
              <a:rPr lang="en-US" dirty="0"/>
              <a:t>, GTK+ and Qt</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6019801"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1828801" y="4038600"/>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2559302"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2624654" y="1614488"/>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3276600" y="3962401"/>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1981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6922891" y="2590800"/>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1981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2044823" y="1066801"/>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2"/>
          <a:stretch>
            <a:fillRect/>
          </a:stretch>
        </p:blipFill>
        <p:spPr>
          <a:xfrm>
            <a:off x="2044824" y="1524000"/>
            <a:ext cx="3800475" cy="1600200"/>
          </a:xfrm>
          <a:prstGeom prst="rect">
            <a:avLst/>
          </a:prstGeom>
        </p:spPr>
      </p:pic>
      <p:pic>
        <p:nvPicPr>
          <p:cNvPr id="5" name="Picture 4">
            <a:extLst>
              <a:ext uri="{FF2B5EF4-FFF2-40B4-BE49-F238E27FC236}">
                <a16:creationId xmlns:a16="http://schemas.microsoft.com/office/drawing/2014/main" id="{6012E380-44EC-466C-8A04-08209846A2DC}"/>
              </a:ext>
            </a:extLst>
          </p:cNvPr>
          <p:cNvPicPr>
            <a:picLocks noChangeAspect="1"/>
          </p:cNvPicPr>
          <p:nvPr/>
        </p:nvPicPr>
        <p:blipFill>
          <a:blip r:embed="rId3"/>
          <a:stretch>
            <a:fillRect/>
          </a:stretch>
        </p:blipFill>
        <p:spPr>
          <a:xfrm>
            <a:off x="1981200" y="3890963"/>
            <a:ext cx="5181600" cy="2886075"/>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3945060" y="4589756"/>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6232218" y="3272522"/>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Tree>
    <p:extLst>
      <p:ext uri="{BB962C8B-B14F-4D97-AF65-F5344CB8AC3E}">
        <p14:creationId xmlns:p14="http://schemas.microsoft.com/office/powerpoint/2010/main" val="364997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lstStyle/>
          <a:p>
            <a:pPr marL="0" indent="0">
              <a:buNone/>
            </a:pPr>
            <a:r>
              <a:rPr lang="en-US" dirty="0"/>
              <a:t>i2cget –y 1 0x5f 0x20</a:t>
            </a:r>
          </a:p>
          <a:p>
            <a:pPr marL="0" indent="0">
              <a:buNone/>
            </a:pPr>
            <a:endParaRPr lang="en-US" dirty="0"/>
          </a:p>
          <a:p>
            <a:pPr marL="0" indent="0">
              <a:buNone/>
            </a:pPr>
            <a:r>
              <a:rPr lang="en-US" dirty="0"/>
              <a:t>i2cset –y 1 0x5f 0x20 0x81</a:t>
            </a:r>
          </a:p>
          <a:p>
            <a:pPr marL="0" indent="0">
              <a:buNone/>
            </a:pPr>
            <a:r>
              <a:rPr lang="en-US" dirty="0"/>
              <a:t>i2cget –y 1 0x5f 0x20</a:t>
            </a:r>
          </a:p>
          <a:p>
            <a:pPr marL="0" indent="0">
              <a:buNone/>
            </a:pPr>
            <a:endParaRPr lang="en-US"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2"/>
          <a:stretch>
            <a:fillRect/>
          </a:stretch>
        </p:blipFill>
        <p:spPr>
          <a:xfrm>
            <a:off x="1984899" y="2209801"/>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3"/>
          <a:stretch>
            <a:fillRect/>
          </a:stretch>
        </p:blipFill>
        <p:spPr>
          <a:xfrm>
            <a:off x="1981200" y="3429000"/>
            <a:ext cx="3276600" cy="419100"/>
          </a:xfrm>
          <a:prstGeom prst="rect">
            <a:avLst/>
          </a:prstGeom>
        </p:spPr>
      </p:pic>
      <p:pic>
        <p:nvPicPr>
          <p:cNvPr id="6" name="Picture 5">
            <a:extLst>
              <a:ext uri="{FF2B5EF4-FFF2-40B4-BE49-F238E27FC236}">
                <a16:creationId xmlns:a16="http://schemas.microsoft.com/office/drawing/2014/main" id="{B4656E69-6697-492B-B6A6-721D8FF68582}"/>
              </a:ext>
            </a:extLst>
          </p:cNvPr>
          <p:cNvPicPr>
            <a:picLocks noChangeAspect="1"/>
          </p:cNvPicPr>
          <p:nvPr/>
        </p:nvPicPr>
        <p:blipFill>
          <a:blip r:embed="rId4"/>
          <a:stretch>
            <a:fillRect/>
          </a:stretch>
        </p:blipFill>
        <p:spPr>
          <a:xfrm>
            <a:off x="6096001" y="3848101"/>
            <a:ext cx="3895725" cy="2981325"/>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1981200" y="4038601"/>
            <a:ext cx="2683748" cy="461665"/>
          </a:xfrm>
          <a:prstGeom prst="rect">
            <a:avLst/>
          </a:prstGeom>
        </p:spPr>
        <p:txBody>
          <a:bodyPr wrap="none">
            <a:spAutoFit/>
          </a:bodyPr>
          <a:lstStyle/>
          <a:p>
            <a:r>
              <a:rPr lang="en-US" sz="2400" dirty="0"/>
              <a:t>i2cdump –y 1 0x5f</a:t>
            </a:r>
          </a:p>
        </p:txBody>
      </p:sp>
      <p:sp>
        <p:nvSpPr>
          <p:cNvPr id="8" name="TextBox 7">
            <a:extLst>
              <a:ext uri="{FF2B5EF4-FFF2-40B4-BE49-F238E27FC236}">
                <a16:creationId xmlns:a16="http://schemas.microsoft.com/office/drawing/2014/main" id="{579DB9E7-1718-4908-A558-3EBD539BE6A3}"/>
              </a:ext>
            </a:extLst>
          </p:cNvPr>
          <p:cNvSpPr txBox="1"/>
          <p:nvPr/>
        </p:nvSpPr>
        <p:spPr>
          <a:xfrm>
            <a:off x="6477000" y="2524126"/>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
        <p:nvSpPr>
          <p:cNvPr id="9" name="Rectangle 8">
            <a:extLst>
              <a:ext uri="{FF2B5EF4-FFF2-40B4-BE49-F238E27FC236}">
                <a16:creationId xmlns:a16="http://schemas.microsoft.com/office/drawing/2014/main" id="{5A77E387-6CDD-453F-A490-11974930D03D}"/>
              </a:ext>
            </a:extLst>
          </p:cNvPr>
          <p:cNvSpPr/>
          <p:nvPr/>
        </p:nvSpPr>
        <p:spPr>
          <a:xfrm>
            <a:off x="8153400" y="4572000"/>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2133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4476750" y="1371601"/>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1905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0" y="4267201"/>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2324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8286392"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1530458" y="1"/>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2015067" y="4190165"/>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9067800" y="5183134"/>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8458201"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3911417" y="6051991"/>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4136658" y="4076371"/>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1827743"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1524002" y="78187"/>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8587374" y="-431988"/>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3182</Words>
  <Application>Microsoft Office PowerPoint</Application>
  <PresentationFormat>Widescreen</PresentationFormat>
  <Paragraphs>573</Paragraphs>
  <Slides>65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(Debian) Versions</vt:lpstr>
      <vt:lpstr>How do you create SD Card Images</vt:lpstr>
      <vt:lpstr>Connections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Other 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Raspberry Pi as Wireless Access Point</vt:lpstr>
      <vt:lpstr>Add on Hardware</vt:lpstr>
      <vt:lpstr>Touch Screen with Camera and Case</vt:lpstr>
      <vt:lpstr>Addon Hardware Pi Camera – uses built in port.</vt:lpstr>
      <vt:lpstr>SDR and GNURadio Example</vt:lpstr>
      <vt:lpstr>GNURadio, ADI Pluto and Raspberry Pi 10.5 GHz Radar Test Range</vt:lpstr>
      <vt:lpstr>Pi Hats – Hardware for the Raspberry Pi</vt:lpstr>
      <vt:lpstr>Franken Chiller Brewery Control</vt:lpstr>
      <vt:lpstr>Raspberry Pi Sense Hat</vt:lpstr>
      <vt:lpstr>Accelerometer.</vt:lpstr>
      <vt:lpstr>Sense Hat – Chuck Maze</vt:lpstr>
      <vt:lpstr>GUIs via Python Tkinter, matplotlib, Pygame, GTK+ and Qt</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2021-02-24T17:52:18Z</dcterms:modified>
</cp:coreProperties>
</file>